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6" r:id="rId5"/>
    <p:sldId id="297" r:id="rId6"/>
    <p:sldId id="286" r:id="rId7"/>
    <p:sldId id="261" r:id="rId8"/>
    <p:sldId id="285" r:id="rId9"/>
    <p:sldId id="263" r:id="rId10"/>
    <p:sldId id="265" r:id="rId11"/>
    <p:sldId id="262" r:id="rId12"/>
    <p:sldId id="278" r:id="rId13"/>
    <p:sldId id="279" r:id="rId14"/>
    <p:sldId id="2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7887" autoAdjust="0"/>
  </p:normalViewPr>
  <p:slideViewPr>
    <p:cSldViewPr snapToGrid="0" showGuides="1">
      <p:cViewPr varScale="1">
        <p:scale>
          <a:sx n="76" d="100"/>
          <a:sy n="76" d="100"/>
        </p:scale>
        <p:origin x="260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19-Nov-25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19-Nov-25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23437DF-FFBB-472A-94BA-2EE52C759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 flipV="1">
            <a:off x="2658374" y="709716"/>
            <a:ext cx="6875252" cy="5221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974D19-4783-48EA-AAFD-204D218F22F3}"/>
              </a:ext>
            </a:extLst>
          </p:cNvPr>
          <p:cNvSpPr txBox="1"/>
          <p:nvPr/>
        </p:nvSpPr>
        <p:spPr>
          <a:xfrm>
            <a:off x="8741800" y="501271"/>
            <a:ext cx="303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Kristina Joksimović 1805</a:t>
            </a:r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602" y="-10274"/>
            <a:ext cx="11058795" cy="125409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Cloud </a:t>
            </a:r>
            <a:r>
              <a:rPr lang="en-US" dirty="0" err="1"/>
              <a:t>okruženje</a:t>
            </a:r>
            <a:endParaRPr lang="en-US" dirty="0"/>
          </a:p>
        </p:txBody>
      </p:sp>
      <p:pic>
        <p:nvPicPr>
          <p:cNvPr id="1026" name="Picture 2" descr="CockroachDB Cloud | Fast. Flexible. Fully managed.">
            <a:extLst>
              <a:ext uri="{FF2B5EF4-FFF2-40B4-BE49-F238E27FC236}">
                <a16:creationId xmlns:a16="http://schemas.microsoft.com/office/drawing/2014/main" id="{A3E7C566-BF53-4B57-BBDD-80002D98A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979" y="342900"/>
            <a:ext cx="91440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426" y="1350412"/>
            <a:ext cx="9912096" cy="2743200"/>
          </a:xfrm>
          <a:noFill/>
        </p:spPr>
        <p:txBody>
          <a:bodyPr anchor="b">
            <a:noAutofit/>
          </a:bodyPr>
          <a:lstStyle/>
          <a:p>
            <a:r>
              <a:rPr lang="en-US" dirty="0" err="1"/>
              <a:t>Hvala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pažnji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EA9ADD-AE9B-4245-AD84-2C1AFF913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580" y="2041962"/>
            <a:ext cx="2395269" cy="23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  <a:noFill/>
        </p:spPr>
        <p:txBody>
          <a:bodyPr anchor="ctr">
            <a:noAutofit/>
          </a:bodyPr>
          <a:lstStyle/>
          <a:p>
            <a:r>
              <a:rPr lang="en-US" dirty="0" err="1"/>
              <a:t>Sadržaj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  <a:noFill/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8253" y="71121"/>
            <a:ext cx="8815493" cy="987213"/>
          </a:xfrm>
          <a:noFill/>
        </p:spPr>
        <p:txBody>
          <a:bodyPr>
            <a:noAutofit/>
          </a:bodyPr>
          <a:lstStyle/>
          <a:p>
            <a:r>
              <a:rPr lang="en-US" sz="4800" dirty="0" err="1"/>
              <a:t>Distribuirane</a:t>
            </a:r>
            <a:r>
              <a:rPr lang="en-US" sz="4800" dirty="0"/>
              <a:t> </a:t>
            </a:r>
            <a:r>
              <a:rPr lang="en-US" sz="4800" dirty="0" err="1"/>
              <a:t>baze</a:t>
            </a:r>
            <a:r>
              <a:rPr lang="en-US" sz="4800" dirty="0"/>
              <a:t> </a:t>
            </a:r>
            <a:r>
              <a:rPr lang="en-US" sz="4800" dirty="0" err="1"/>
              <a:t>podataka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024" y="1479973"/>
            <a:ext cx="10460736" cy="3176693"/>
          </a:xfrm>
          <a:noFill/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err="1"/>
              <a:t>Homogene</a:t>
            </a:r>
            <a:r>
              <a:rPr lang="en-US" sz="2400" dirty="0"/>
              <a:t> vs </a:t>
            </a:r>
            <a:r>
              <a:rPr lang="en-US" sz="2400" dirty="0" err="1"/>
              <a:t>heterogene</a:t>
            </a:r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err="1"/>
              <a:t>Replikacija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endParaRPr lang="en-US" sz="240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800" dirty="0" err="1"/>
              <a:t>Potpuna</a:t>
            </a:r>
            <a:r>
              <a:rPr lang="en-US" sz="1800" dirty="0"/>
              <a:t> vs </a:t>
            </a:r>
            <a:r>
              <a:rPr lang="en-US" sz="1800" dirty="0" err="1"/>
              <a:t>Delimična</a:t>
            </a:r>
            <a:endParaRPr lang="en-US" sz="180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800" dirty="0"/>
              <a:t>Master-slave, Multi-master, Peer-to-Peer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8C2FD">
                    <a:lumMod val="2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PARTICIONISANJE (SHARDING)</a:t>
            </a:r>
          </a:p>
          <a:p>
            <a:pPr marL="1028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Horizontalno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 vs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Vertikalno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1028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Rebalansiranje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C7A75-E928-4DA0-862A-4BBBBB191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33" y="1623907"/>
            <a:ext cx="6019800" cy="1805093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AF3B2-35B8-487F-8302-10C49EA0AF7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" b="1074"/>
          <a:stretch/>
        </p:blipFill>
        <p:spPr bwMode="auto">
          <a:xfrm>
            <a:off x="4324138" y="3862493"/>
            <a:ext cx="4544695" cy="2743200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50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-125307"/>
            <a:ext cx="10277856" cy="1655064"/>
          </a:xfrm>
          <a:noFill/>
        </p:spPr>
        <p:txBody>
          <a:bodyPr anchor="b">
            <a:noAutofit/>
          </a:bodyPr>
          <a:lstStyle/>
          <a:p>
            <a:r>
              <a:rPr lang="en-US" dirty="0" err="1"/>
              <a:t>Distribuirane</a:t>
            </a:r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352" y="1453557"/>
            <a:ext cx="6327648" cy="2873586"/>
          </a:xfrm>
          <a:noFill/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Klasterovanje</a:t>
            </a:r>
            <a:r>
              <a:rPr lang="en-US" dirty="0"/>
              <a:t> </a:t>
            </a:r>
          </a:p>
          <a:p>
            <a:pPr marL="1028700" lvl="1" indent="-342900"/>
            <a:r>
              <a:rPr lang="en-US" dirty="0"/>
              <a:t>Shared-nothing, shared-disk, shared-everything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Visoka</a:t>
            </a:r>
            <a:r>
              <a:rPr lang="en-US" dirty="0"/>
              <a:t> </a:t>
            </a:r>
            <a:r>
              <a:rPr lang="en-US" dirty="0" err="1"/>
              <a:t>dostupnost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oporavak</a:t>
            </a:r>
            <a:r>
              <a:rPr lang="en-US" dirty="0"/>
              <a:t> od </a:t>
            </a:r>
            <a:r>
              <a:rPr lang="en-US" dirty="0" err="1"/>
              <a:t>katastrofa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CAP </a:t>
            </a:r>
            <a:r>
              <a:rPr lang="en-US" dirty="0" err="1"/>
              <a:t>teorema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DAC1B-76ED-438D-88F2-C48543878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02" y="3429000"/>
            <a:ext cx="3905795" cy="2991267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8060" y="577765"/>
            <a:ext cx="5996771" cy="1352635"/>
          </a:xfrm>
          <a:noFill/>
        </p:spPr>
        <p:txBody>
          <a:bodyPr>
            <a:noAutofit/>
          </a:bodyPr>
          <a:lstStyle/>
          <a:p>
            <a:r>
              <a:rPr lang="en-US" dirty="0" err="1"/>
              <a:t>CockroachDB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3" y="2251794"/>
            <a:ext cx="7004303" cy="1930739"/>
          </a:xfrm>
          <a:noFill/>
        </p:spPr>
        <p:txBody>
          <a:bodyPr>
            <a:noAutofit/>
          </a:bodyPr>
          <a:lstStyle/>
          <a:p>
            <a:r>
              <a:rPr lang="en-US" cap="none" dirty="0" err="1"/>
              <a:t>Relacione</a:t>
            </a:r>
            <a:r>
              <a:rPr lang="en-US" cap="none" dirty="0"/>
              <a:t> </a:t>
            </a:r>
            <a:r>
              <a:rPr lang="en-US" cap="none" dirty="0" err="1"/>
              <a:t>baze</a:t>
            </a:r>
            <a:r>
              <a:rPr lang="en-US" cap="none" dirty="0"/>
              <a:t> </a:t>
            </a:r>
            <a:r>
              <a:rPr lang="en-US" cap="none" dirty="0" err="1"/>
              <a:t>podataka</a:t>
            </a:r>
            <a:endParaRPr lang="en-US" cap="none" dirty="0"/>
          </a:p>
          <a:p>
            <a:r>
              <a:rPr lang="en-US" cap="none" dirty="0"/>
              <a:t> NoSQL </a:t>
            </a:r>
          </a:p>
          <a:p>
            <a:r>
              <a:rPr lang="en-US" cap="none" dirty="0" err="1"/>
              <a:t>Distribuirani</a:t>
            </a:r>
            <a:r>
              <a:rPr lang="en-US" cap="none" dirty="0"/>
              <a:t> 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0CD2-95EE-45CD-9FB8-7BFF8C045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8" y="3333835"/>
            <a:ext cx="1238504" cy="1238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370451-6F4B-4A60-A063-B88A5E2C9F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94588" y="3827970"/>
            <a:ext cx="2809875" cy="187960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B3937-A22D-461D-B7CC-D701EC63266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619835" y="4182533"/>
            <a:ext cx="2636772" cy="2389929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37173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65760"/>
            <a:ext cx="10506456" cy="1655064"/>
          </a:xfrm>
          <a:noFill/>
        </p:spPr>
        <p:txBody>
          <a:bodyPr>
            <a:noAutofit/>
          </a:bodyPr>
          <a:lstStyle/>
          <a:p>
            <a:r>
              <a:rPr lang="en-US" dirty="0" err="1"/>
              <a:t>Arhitektura</a:t>
            </a:r>
            <a:r>
              <a:rPr lang="en-US" dirty="0"/>
              <a:t> </a:t>
            </a:r>
            <a:r>
              <a:rPr lang="en-US" dirty="0" err="1"/>
              <a:t>klastera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4090540" cy="341237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Prostor</a:t>
            </a:r>
            <a:r>
              <a:rPr lang="en-US" dirty="0"/>
              <a:t> </a:t>
            </a:r>
            <a:r>
              <a:rPr lang="en-US" b="1" dirty="0" err="1"/>
              <a:t>ključeva</a:t>
            </a:r>
            <a:r>
              <a:rPr lang="en-US" dirty="0"/>
              <a:t> </a:t>
            </a:r>
            <a:r>
              <a:rPr lang="en-US" dirty="0" err="1"/>
              <a:t>podeljen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b="1" dirty="0" err="1"/>
              <a:t>opsege</a:t>
            </a:r>
            <a:r>
              <a:rPr lang="en-US" dirty="0"/>
              <a:t> (</a:t>
            </a:r>
            <a:r>
              <a:rPr lang="en-US" dirty="0" err="1"/>
              <a:t>rangove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Pristup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b="1" dirty="0"/>
              <a:t>gateway</a:t>
            </a:r>
            <a:r>
              <a:rPr lang="en-US" dirty="0"/>
              <a:t> </a:t>
            </a:r>
            <a:r>
              <a:rPr lang="en-US" dirty="0" err="1"/>
              <a:t>čvora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Leaseholder</a:t>
            </a:r>
            <a:r>
              <a:rPr lang="en-US" dirty="0"/>
              <a:t> za </a:t>
            </a:r>
            <a:r>
              <a:rPr lang="en-US" dirty="0" err="1"/>
              <a:t>upravljanje</a:t>
            </a:r>
            <a:r>
              <a:rPr lang="en-US" dirty="0"/>
              <a:t> </a:t>
            </a:r>
            <a:r>
              <a:rPr lang="en-US" dirty="0" err="1"/>
              <a:t>operacijama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replikom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Replike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Slojevita</a:t>
            </a:r>
            <a:r>
              <a:rPr lang="en-US" dirty="0"/>
              <a:t> </a:t>
            </a:r>
            <a:r>
              <a:rPr lang="en-US" dirty="0" err="1"/>
              <a:t>arhitektura</a:t>
            </a:r>
            <a:r>
              <a:rPr lang="en-US" dirty="0"/>
              <a:t> </a:t>
            </a:r>
            <a:r>
              <a:rPr lang="en-US" dirty="0" err="1"/>
              <a:t>čvora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39E6080-E7F0-678F-65B9-B64B99BD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A92340-A512-4E01-A076-A77908B7624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3" t="3060" r="25205" b="1727"/>
          <a:stretch/>
        </p:blipFill>
        <p:spPr bwMode="auto">
          <a:xfrm>
            <a:off x="8720682" y="1469123"/>
            <a:ext cx="3097763" cy="4459527"/>
          </a:xfrm>
          <a:prstGeom prst="rect">
            <a:avLst/>
          </a:prstGeom>
          <a:ln>
            <a:noFill/>
          </a:ln>
          <a:effectLst>
            <a:softEdge rad="254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DC6F60-4E6F-4465-8D34-0DFB56C9D25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8"/>
          <a:stretch/>
        </p:blipFill>
        <p:spPr bwMode="auto">
          <a:xfrm>
            <a:off x="4838844" y="3305315"/>
            <a:ext cx="3620485" cy="2259440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dirty="0"/>
              <a:t>SQL </a:t>
            </a:r>
            <a:r>
              <a:rPr lang="en-US" dirty="0" err="1"/>
              <a:t>sloj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431" y="1716827"/>
            <a:ext cx="6327648" cy="309067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 Value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skladištenja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MVCC – Multi Version Concurrency Control – </a:t>
            </a:r>
            <a:r>
              <a:rPr lang="en-US" dirty="0" err="1"/>
              <a:t>konzistentnost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Rangovi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indeksiranje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CEE4E-D7C8-4C10-8551-51024EAC4E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613" y="3331987"/>
            <a:ext cx="4420235" cy="286258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265EC8-0AD3-407F-8AA4-44A36A4FC96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274" y="3429000"/>
            <a:ext cx="1819275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BD3E6-6ABA-4D06-A456-AC1B46C0FD7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3393" y="3976383"/>
            <a:ext cx="4531995" cy="189103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dirty="0" err="1"/>
              <a:t>Transakcioni</a:t>
            </a:r>
            <a:r>
              <a:rPr lang="en-US" dirty="0"/>
              <a:t> </a:t>
            </a:r>
            <a:r>
              <a:rPr lang="en-US" dirty="0" err="1"/>
              <a:t>sloj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126AE-AE4A-97A5-21F5-E5ACF7E0605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 err="1"/>
              <a:t>Serijalizovani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b="1" dirty="0" err="1"/>
              <a:t>izolacije</a:t>
            </a:r>
            <a:r>
              <a:rPr lang="en-US" dirty="0"/>
              <a:t> </a:t>
            </a:r>
            <a:r>
              <a:rPr lang="en-US" dirty="0" err="1"/>
              <a:t>transakcija</a:t>
            </a:r>
            <a:r>
              <a:rPr lang="en-US" dirty="0"/>
              <a:t> </a:t>
            </a:r>
            <a:r>
              <a:rPr lang="en-US" dirty="0" err="1"/>
              <a:t>označava</a:t>
            </a:r>
            <a:r>
              <a:rPr lang="en-US" dirty="0"/>
              <a:t> da je </a:t>
            </a:r>
            <a:r>
              <a:rPr lang="en-US" dirty="0" err="1"/>
              <a:t>svaka</a:t>
            </a:r>
            <a:r>
              <a:rPr lang="en-US" dirty="0"/>
              <a:t> </a:t>
            </a:r>
            <a:r>
              <a:rPr lang="en-US" dirty="0" err="1"/>
              <a:t>transakcija</a:t>
            </a:r>
            <a:r>
              <a:rPr lang="en-US" dirty="0"/>
              <a:t> </a:t>
            </a:r>
            <a:r>
              <a:rPr lang="en-US" dirty="0" err="1"/>
              <a:t>potpuno</a:t>
            </a:r>
            <a:r>
              <a:rPr lang="en-US" dirty="0"/>
              <a:t> </a:t>
            </a:r>
            <a:r>
              <a:rPr lang="en-US" dirty="0" err="1"/>
              <a:t>izolovana</a:t>
            </a:r>
            <a:r>
              <a:rPr lang="en-US" dirty="0"/>
              <a:t> od </a:t>
            </a:r>
            <a:r>
              <a:rPr lang="en-US" dirty="0" err="1"/>
              <a:t>efekata</a:t>
            </a:r>
            <a:r>
              <a:rPr lang="en-US" dirty="0"/>
              <a:t> </a:t>
            </a:r>
            <a:r>
              <a:rPr lang="en-US" dirty="0" err="1"/>
              <a:t>drugih</a:t>
            </a:r>
            <a:r>
              <a:rPr lang="en-US" dirty="0"/>
              <a:t> </a:t>
            </a:r>
            <a:r>
              <a:rPr lang="en-US" dirty="0" err="1"/>
              <a:t>iako</a:t>
            </a:r>
            <a:r>
              <a:rPr lang="en-US" dirty="0"/>
              <a:t> se </a:t>
            </a:r>
            <a:r>
              <a:rPr lang="en-US" dirty="0" err="1"/>
              <a:t>izvršavaju</a:t>
            </a:r>
            <a:r>
              <a:rPr lang="en-US" dirty="0"/>
              <a:t> </a:t>
            </a:r>
            <a:r>
              <a:rPr lang="en-US" dirty="0" err="1"/>
              <a:t>paralelno</a:t>
            </a:r>
            <a:r>
              <a:rPr lang="en-US" dirty="0"/>
              <a:t>.</a:t>
            </a:r>
            <a:endParaRPr lang="en-US" b="1" dirty="0"/>
          </a:p>
          <a:p>
            <a:r>
              <a:rPr lang="en-US" b="1" dirty="0"/>
              <a:t>Slog </a:t>
            </a:r>
            <a:r>
              <a:rPr lang="en-US" dirty="0" err="1"/>
              <a:t>transakcije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namere</a:t>
            </a:r>
            <a:r>
              <a:rPr lang="en-US" b="1" dirty="0"/>
              <a:t> </a:t>
            </a:r>
            <a:r>
              <a:rPr lang="en-US" b="1" dirty="0" err="1"/>
              <a:t>upisa</a:t>
            </a:r>
            <a:endParaRPr lang="en-US" b="1" dirty="0"/>
          </a:p>
          <a:p>
            <a:r>
              <a:rPr lang="en-US" dirty="0" err="1"/>
              <a:t>Automatsko</a:t>
            </a:r>
            <a:r>
              <a:rPr lang="en-US" dirty="0"/>
              <a:t> </a:t>
            </a:r>
            <a:r>
              <a:rPr lang="en-US" dirty="0" err="1"/>
              <a:t>rešavanje</a:t>
            </a:r>
            <a:r>
              <a:rPr lang="en-US" dirty="0"/>
              <a:t> </a:t>
            </a:r>
            <a:r>
              <a:rPr lang="en-US" b="1" dirty="0" err="1"/>
              <a:t>konflikta</a:t>
            </a:r>
            <a:r>
              <a:rPr lang="en-US" dirty="0"/>
              <a:t> za </a:t>
            </a:r>
            <a:r>
              <a:rPr lang="en-US" dirty="0" err="1"/>
              <a:t>konflikte</a:t>
            </a:r>
            <a:r>
              <a:rPr lang="en-US" dirty="0"/>
              <a:t> </a:t>
            </a:r>
            <a:r>
              <a:rPr lang="en-US" dirty="0" err="1"/>
              <a:t>upisa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čitanja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upisa</a:t>
            </a:r>
            <a:r>
              <a:rPr lang="en-US" dirty="0"/>
              <a:t>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AC8F70-B6F3-464B-9B79-932A0384901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2231" r="1937" b="1822"/>
          <a:stretch/>
        </p:blipFill>
        <p:spPr bwMode="auto">
          <a:xfrm>
            <a:off x="2825789" y="2020824"/>
            <a:ext cx="4265476" cy="4263306"/>
          </a:xfrm>
          <a:prstGeom prst="rect">
            <a:avLst/>
          </a:prstGeom>
          <a:ln>
            <a:noFill/>
          </a:ln>
          <a:effectLst>
            <a:softEdge rad="254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dirty="0" err="1"/>
              <a:t>Replikacioni</a:t>
            </a:r>
            <a:r>
              <a:rPr lang="en-US" dirty="0"/>
              <a:t> </a:t>
            </a:r>
            <a:r>
              <a:rPr lang="en-US" dirty="0" err="1"/>
              <a:t>sloj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4363446" cy="309067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Raft</a:t>
            </a:r>
            <a:r>
              <a:rPr lang="en-US" dirty="0"/>
              <a:t> </a:t>
            </a:r>
            <a:r>
              <a:rPr lang="en-US" dirty="0" err="1"/>
              <a:t>protokol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Jedinica</a:t>
            </a:r>
            <a:r>
              <a:rPr lang="en-US" dirty="0"/>
              <a:t> </a:t>
            </a:r>
            <a:r>
              <a:rPr lang="en-US" dirty="0" err="1"/>
              <a:t>replikacije</a:t>
            </a:r>
            <a:r>
              <a:rPr lang="en-US" dirty="0"/>
              <a:t> – </a:t>
            </a:r>
            <a:r>
              <a:rPr lang="en-US" b="1" dirty="0"/>
              <a:t>rang </a:t>
            </a:r>
            <a:r>
              <a:rPr lang="en-US" dirty="0"/>
              <a:t>(64MB)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Raft </a:t>
            </a:r>
            <a:r>
              <a:rPr lang="en-US" b="1" dirty="0" err="1"/>
              <a:t>grupa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lider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Heuristika</a:t>
            </a:r>
            <a:r>
              <a:rPr lang="en-US" dirty="0"/>
              <a:t> </a:t>
            </a:r>
            <a:r>
              <a:rPr lang="en-US" dirty="0" err="1"/>
              <a:t>prostora</a:t>
            </a:r>
            <a:r>
              <a:rPr lang="en-US" dirty="0"/>
              <a:t>, </a:t>
            </a:r>
            <a:r>
              <a:rPr lang="en-US" dirty="0" err="1"/>
              <a:t>raznovrstnosti</a:t>
            </a:r>
            <a:r>
              <a:rPr lang="en-US" dirty="0"/>
              <a:t> (</a:t>
            </a:r>
            <a:r>
              <a:rPr lang="en-US" dirty="0" err="1"/>
              <a:t>domen</a:t>
            </a:r>
            <a:r>
              <a:rPr lang="en-US" dirty="0"/>
              <a:t> pada), </a:t>
            </a:r>
            <a:r>
              <a:rPr lang="en-US" dirty="0" err="1"/>
              <a:t>opterećenja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latencije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Geo </a:t>
            </a:r>
            <a:r>
              <a:rPr lang="en-US" dirty="0" err="1"/>
              <a:t>distribuiranost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3F922-669F-7D93-0C1C-D5B16E39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F893BA-9F00-4BDC-B79A-286F238E51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90843" y="786513"/>
            <a:ext cx="4866005" cy="27673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2FB1B9C4-F0BC-490A-BA5F-2EA970F73ECA}"/>
              </a:ext>
            </a:extLst>
          </p:cNvPr>
          <p:cNvSpPr txBox="1">
            <a:spLocks/>
          </p:cNvSpPr>
          <p:nvPr/>
        </p:nvSpPr>
        <p:spPr>
          <a:xfrm>
            <a:off x="6658122" y="4005072"/>
            <a:ext cx="4866005" cy="1296309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Self healing - </a:t>
            </a:r>
            <a:r>
              <a:rPr lang="en-US" dirty="0" err="1"/>
              <a:t>kreiranje</a:t>
            </a:r>
            <a:r>
              <a:rPr lang="en-US" dirty="0"/>
              <a:t> </a:t>
            </a:r>
            <a:r>
              <a:rPr lang="en-US" dirty="0" err="1"/>
              <a:t>novih</a:t>
            </a:r>
            <a:r>
              <a:rPr lang="en-US" dirty="0"/>
              <a:t> </a:t>
            </a:r>
            <a:r>
              <a:rPr lang="en-US" dirty="0" err="1"/>
              <a:t>replika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Failover - </a:t>
            </a:r>
            <a:r>
              <a:rPr lang="en-US" dirty="0"/>
              <a:t>pad </a:t>
            </a:r>
            <a:r>
              <a:rPr lang="en-US" dirty="0" err="1"/>
              <a:t>lidera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Backup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oporavak</a:t>
            </a:r>
            <a:r>
              <a:rPr lang="en-US" b="1" dirty="0"/>
              <a:t> </a:t>
            </a:r>
            <a:r>
              <a:rPr lang="en-US" dirty="0"/>
              <a:t>u </a:t>
            </a:r>
            <a:r>
              <a:rPr lang="en-US" dirty="0" err="1"/>
              <a:t>slučaju</a:t>
            </a:r>
            <a:r>
              <a:rPr lang="en-US" dirty="0"/>
              <a:t> </a:t>
            </a:r>
            <a:r>
              <a:rPr lang="en-US" dirty="0" err="1"/>
              <a:t>katastrofa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311</TotalTime>
  <Words>187</Words>
  <Application>Microsoft Office PowerPoint</Application>
  <PresentationFormat>Widescreen</PresentationFormat>
  <Paragraphs>52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Calibri</vt:lpstr>
      <vt:lpstr>Times New Roman</vt:lpstr>
      <vt:lpstr>Custom</vt:lpstr>
      <vt:lpstr>PowerPoint Presentation</vt:lpstr>
      <vt:lpstr>Sadržaj</vt:lpstr>
      <vt:lpstr>Distribuirane baze podataka</vt:lpstr>
      <vt:lpstr>Distribuirane baze podataka</vt:lpstr>
      <vt:lpstr>CockroachDB</vt:lpstr>
      <vt:lpstr>Arhitektura klastera</vt:lpstr>
      <vt:lpstr>SQL sloj </vt:lpstr>
      <vt:lpstr>Transakcioni sloj</vt:lpstr>
      <vt:lpstr>Replikacioni sloj</vt:lpstr>
      <vt:lpstr>Cloud okruženje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Growth strategies</dc:title>
  <dc:creator>Kristina Joksimović</dc:creator>
  <cp:lastModifiedBy>Kristina Joksimović</cp:lastModifiedBy>
  <cp:revision>61</cp:revision>
  <dcterms:created xsi:type="dcterms:W3CDTF">2025-11-18T19:50:44Z</dcterms:created>
  <dcterms:modified xsi:type="dcterms:W3CDTF">2025-11-19T23:39:12Z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